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0" r:id="rId4"/>
    <p:sldId id="264" r:id="rId5"/>
    <p:sldId id="260" r:id="rId6"/>
    <p:sldId id="271" r:id="rId7"/>
    <p:sldId id="265" r:id="rId8"/>
    <p:sldId id="258" r:id="rId9"/>
    <p:sldId id="261" r:id="rId10"/>
    <p:sldId id="262" r:id="rId11"/>
    <p:sldId id="275" r:id="rId12"/>
    <p:sldId id="273" r:id="rId13"/>
    <p:sldId id="274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66" autoAdjust="0"/>
    <p:restoredTop sz="94660"/>
  </p:normalViewPr>
  <p:slideViewPr>
    <p:cSldViewPr>
      <p:cViewPr>
        <p:scale>
          <a:sx n="100" d="100"/>
          <a:sy n="100" d="100"/>
        </p:scale>
        <p:origin x="-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706C3-519F-408B-A8C8-5C91BD331845}" type="datetimeFigureOut">
              <a:rPr lang="de-DE" smtClean="0"/>
              <a:pPr/>
              <a:t>2012-07-26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D1768-E436-4E5D-8A70-6115C0EE280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F8EE6-4B5E-4001-B520-07DBEF96B8EF}" type="datetimeFigureOut">
              <a:rPr lang="de-DE" smtClean="0"/>
              <a:pPr/>
              <a:t>2012-07-26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BCAB8-0C76-4B6B-9591-04E7B479C61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praesentations_hintergr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707904" y="3140968"/>
            <a:ext cx="5112568" cy="2736304"/>
          </a:xfrm>
          <a:effectLst/>
        </p:spPr>
        <p:txBody>
          <a:bodyPr anchor="t" anchorCtr="0"/>
          <a:lstStyle>
            <a:lvl1pPr marL="0" indent="0" algn="r">
              <a:buNone/>
              <a:defRPr sz="3600" baseline="0">
                <a:solidFill>
                  <a:schemeClr val="bg1">
                    <a:lumMod val="50000"/>
                  </a:schemeClr>
                </a:solidFill>
                <a:effectLst>
                  <a:outerShdw blurRad="76200" dist="63500" dir="3000000" algn="t" rotWithShape="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 descr="300px-Logo_2_SH_plas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48264" y="6047930"/>
            <a:ext cx="2189377" cy="810069"/>
          </a:xfrm>
          <a:prstGeom prst="rect">
            <a:avLst/>
          </a:prstGeom>
        </p:spPr>
      </p:pic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352929" cy="720080"/>
          </a:xfrm>
          <a:effectLst>
            <a:innerShdw blurRad="114300" dist="127000" dir="2700000">
              <a:schemeClr val="bg1">
                <a:lumMod val="50000"/>
                <a:alpha val="30000"/>
              </a:schemeClr>
            </a:innerShdw>
          </a:effectLst>
        </p:spPr>
        <p:txBody>
          <a:bodyPr/>
          <a:lstStyle>
            <a:lvl1pPr algn="r">
              <a:defRPr sz="4400" baseline="0">
                <a:effectLst>
                  <a:outerShdw blurRad="63500" dist="762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7" presetClass="emph" presetSubtype="0" repeatCount="indefinite" fill="hold" nodeType="after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animClr clrSpc="rgb">
                      <p:cBhvr override="childStyle">
                        <p:cTn dur="2500" autoRev="1" fill="hold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o>
                        <a:schemeClr val="bg1"/>
                      </p:to>
                    </p:animClr>
                    <p:animClr clrSpc="rgb">
                      <p:cBhvr>
                        <p:cTn dur="2500" autoRev="1" fill="hold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o>
                        <a:schemeClr val="bg1"/>
                      </p:to>
                    </p:animClr>
                    <p:set>
                      <p:cBhvr>
                        <p:cTn dur="2500" autoRev="1" fill="hold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  <p:set>
                      <p:cBhvr>
                        <p:cTn dur="2500" autoRev="1" fill="hold"/>
                        <p:tgtEl>
                          <p:spTgt spid="3"/>
                        </p:tgtEl>
                        <p:attrNameLst>
                          <p:attrName>fill.on</p:attrName>
                        </p:attrNameLst>
                      </p:cBhvr>
                      <p:to>
                        <p:strVal val="true"/>
                      </p:to>
                    </p:set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F9AF9-9463-475B-B9E3-8EF4CAA00EC6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2B81-4A3E-4DB6-9D74-60FDBFB9837F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8FC0-98A8-4621-8EC7-4F66D7CD88A5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 baseline="0">
                <a:latin typeface="DejaVu Sans Condensed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DABF-8724-4E0C-9535-21A4A703F0FA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>
        <p:tmplLst>
          <p:tmpl lvl="1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A0AA-4FD9-40E6-B929-8DDE3A059BE2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AE9B-AB81-4A1C-9837-A108678C2846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00D9F-E1FF-43A4-B0AB-E6C81AD33988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97E90-EAC4-4F70-AB2B-F3BA200A4B8A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0D4-EA4D-4CC3-B2C0-D1D1514BF5EA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4D78-FEBB-42B7-8A26-965108FEBD1C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CD4-6D58-4B63-8690-6CDF06BBB568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praesentations_hintergrund_0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0891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552" y="1196752"/>
            <a:ext cx="7992888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79512" y="6525344"/>
            <a:ext cx="2133600" cy="1961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1">
                    <a:lumMod val="75000"/>
                  </a:schemeClr>
                </a:solidFill>
                <a:latin typeface="DejaVu Sans Mono" pitchFamily="49" charset="0"/>
              </a:defRPr>
            </a:lvl1pPr>
          </a:lstStyle>
          <a:p>
            <a:fld id="{C6EC422E-0A70-40BA-B2FA-FC4C9EAA37C0}" type="datetime1">
              <a:rPr lang="de-DE" smtClean="0"/>
              <a:pPr/>
              <a:t>2012-07-26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15616" y="6237312"/>
            <a:ext cx="5480248" cy="1440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60432" y="5805264"/>
            <a:ext cx="576064" cy="2931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1"/>
                </a:solidFill>
                <a:latin typeface="DejaVu Sans Mono" pitchFamily="49" charset="0"/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8532440" y="1988840"/>
            <a:ext cx="0" cy="3528392"/>
          </a:xfrm>
          <a:prstGeom prst="line">
            <a:avLst/>
          </a:prstGeom>
          <a:ln w="25400"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dissolve/>
  </p:transition>
  <p:hf hdr="0" ftr="0" dt="0"/>
  <p:txStyles>
    <p:titleStyle>
      <a:lvl1pPr marL="0" algn="l" defTabSz="914400" rtl="0" eaLnBrk="1" latinLnBrk="0" hangingPunct="1">
        <a:spcBef>
          <a:spcPct val="0"/>
        </a:spcBef>
        <a:buNone/>
        <a:defRPr sz="3600" b="1" i="0" kern="1200" cap="none" spc="0" baseline="0">
          <a:solidFill>
            <a:schemeClr val="bg1"/>
          </a:solidFill>
          <a:effectLst>
            <a:outerShdw blurRad="38100" dist="50800" dir="2700000" algn="tl" rotWithShape="0">
              <a:schemeClr val="bg1">
                <a:lumMod val="50000"/>
              </a:schemeClr>
            </a:outerShdw>
          </a:effectLst>
          <a:latin typeface="DejaVu Sans Condensed" pitchFamily="34" charset="0"/>
          <a:ea typeface="+mj-ea"/>
          <a:cs typeface="+mj-cs"/>
        </a:defRPr>
      </a:lvl1pPr>
    </p:titleStyle>
    <p:bodyStyle>
      <a:lvl1pPr marL="0" indent="540000" algn="l" defTabSz="914400" rtl="0" eaLnBrk="1" latinLnBrk="0" hangingPunct="1">
        <a:spcBef>
          <a:spcPct val="20000"/>
        </a:spcBef>
        <a:buClr>
          <a:srgbClr val="FF8000"/>
        </a:buClr>
        <a:buFontTx/>
        <a:buBlip>
          <a:blip r:embed="rId15"/>
        </a:buBlip>
        <a:defRPr sz="3200" kern="1200" baseline="0">
          <a:solidFill>
            <a:schemeClr val="tx1"/>
          </a:solidFill>
          <a:latin typeface="DejaVu Sans Condensed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8000"/>
        </a:buClr>
        <a:buFont typeface="Wingdings" pitchFamily="2" charset="2"/>
        <a:buChar char="§"/>
        <a:defRPr sz="2800" kern="1200" baseline="0">
          <a:solidFill>
            <a:schemeClr val="tx1"/>
          </a:solidFill>
          <a:latin typeface="DejaVu Sans Condensed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8000"/>
        </a:buClr>
        <a:buFont typeface="Symbol" pitchFamily="18" charset="2"/>
        <a:buChar char="-"/>
        <a:defRPr sz="2400" kern="1200" baseline="0">
          <a:solidFill>
            <a:schemeClr val="tx1"/>
          </a:solidFill>
          <a:latin typeface="DejaVu Sans Condensed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8000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DejaVu Sans Condensed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8000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DejaVu Sans Condensed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Wer wir sind.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www.piratenpartei.de</a:t>
            </a:r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Missverständnisse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e-DE" sz="2800" dirty="0" smtClean="0"/>
          </a:p>
          <a:p>
            <a:r>
              <a:rPr lang="de-DE" sz="2800" dirty="0" smtClean="0"/>
              <a:t>Piraten wollen das Urheberrecht nicht </a:t>
            </a:r>
            <a:br>
              <a:rPr lang="de-DE" sz="2800" dirty="0" smtClean="0"/>
            </a:br>
            <a:r>
              <a:rPr lang="de-DE" sz="2800" dirty="0" smtClean="0"/>
              <a:t>      abschaffen, wir wollen es reformieren</a:t>
            </a:r>
          </a:p>
          <a:p>
            <a:r>
              <a:rPr lang="de-DE" sz="2800" dirty="0" smtClean="0"/>
              <a:t>Piraten wollen nicht alles umsonst, aber wir </a:t>
            </a:r>
            <a:br>
              <a:rPr lang="de-DE" sz="2800" dirty="0" smtClean="0"/>
            </a:br>
            <a:r>
              <a:rPr lang="de-DE" sz="2800" dirty="0" smtClean="0"/>
              <a:t>      wollen eine gerechtere Verteilung</a:t>
            </a:r>
          </a:p>
          <a:p>
            <a:r>
              <a:rPr lang="de-DE" sz="2800" dirty="0" smtClean="0"/>
              <a:t>Piraten haben keine Antworten, wir wollen</a:t>
            </a:r>
            <a:br>
              <a:rPr lang="de-DE" sz="2800" dirty="0" smtClean="0"/>
            </a:br>
            <a:r>
              <a:rPr lang="de-DE" sz="2800" dirty="0" smtClean="0"/>
              <a:t>      verstehen und stellen Fragen</a:t>
            </a:r>
          </a:p>
          <a:p>
            <a:r>
              <a:rPr lang="de-DE" sz="2800" dirty="0" smtClean="0"/>
              <a:t>Piraten sind nicht im Links oder Rechts, wir</a:t>
            </a:r>
            <a:br>
              <a:rPr lang="de-DE" sz="2800" dirty="0" smtClean="0"/>
            </a:br>
            <a:r>
              <a:rPr lang="de-DE" sz="2800" dirty="0" smtClean="0"/>
              <a:t>      suchen die Lösung und nicht das Parteibuch</a:t>
            </a:r>
          </a:p>
          <a:p>
            <a:pPr>
              <a:buNone/>
            </a:pPr>
            <a:r>
              <a:rPr lang="de-DE" sz="2800" dirty="0" smtClean="0"/>
              <a:t>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Erfolge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de-DE" sz="2800" dirty="0" smtClean="0"/>
          </a:p>
          <a:p>
            <a:r>
              <a:rPr lang="de-DE" sz="2800" dirty="0" smtClean="0"/>
              <a:t>Bürger und Parteien suchen den Dialog</a:t>
            </a:r>
          </a:p>
          <a:p>
            <a:r>
              <a:rPr lang="de-DE" sz="2800" dirty="0" smtClean="0"/>
              <a:t>Urheberrechtsdebatte in den Medien</a:t>
            </a:r>
          </a:p>
          <a:p>
            <a:r>
              <a:rPr lang="de-DE" sz="2800" dirty="0" smtClean="0"/>
              <a:t>Behandlung von ALGII Empfängern bekommt</a:t>
            </a:r>
            <a:br>
              <a:rPr lang="de-DE" sz="2800" dirty="0" smtClean="0"/>
            </a:br>
            <a:r>
              <a:rPr lang="de-DE" sz="2800" dirty="0" smtClean="0"/>
              <a:t>      mehr Aufmerksamkeit</a:t>
            </a:r>
          </a:p>
          <a:p>
            <a:r>
              <a:rPr lang="de-DE" sz="2800" dirty="0" smtClean="0"/>
              <a:t>Breites Bündnis gegen ACTA erfolgreich</a:t>
            </a:r>
          </a:p>
          <a:p>
            <a:r>
              <a:rPr lang="de-DE" sz="2800" dirty="0" smtClean="0"/>
              <a:t>Andere Parteien planen die Einführung von Internet</a:t>
            </a:r>
            <a:br>
              <a:rPr lang="de-DE" sz="2800" dirty="0" smtClean="0"/>
            </a:br>
            <a:r>
              <a:rPr lang="de-DE" sz="2800" dirty="0" smtClean="0"/>
              <a:t>      basierten Basistools wie LQFB</a:t>
            </a:r>
          </a:p>
          <a:p>
            <a:r>
              <a:rPr lang="de-DE" sz="2800" dirty="0" smtClean="0"/>
              <a:t>Einzug in mehrere Landtage der Bundesländer</a:t>
            </a:r>
          </a:p>
          <a:p>
            <a:r>
              <a:rPr lang="de-DE" sz="2800" dirty="0" smtClean="0"/>
              <a:t>SH: Geschäftsordnung des Landtags auf</a:t>
            </a:r>
            <a:br>
              <a:rPr lang="de-DE" sz="2800" dirty="0" smtClean="0"/>
            </a:br>
            <a:r>
              <a:rPr lang="de-DE" sz="2800" dirty="0" smtClean="0"/>
              <a:t>      dem Prüfstand</a:t>
            </a:r>
          </a:p>
          <a:p>
            <a:endParaRPr lang="de-DE" sz="28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Abschluss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de-DE" sz="2800" dirty="0" smtClean="0"/>
          </a:p>
          <a:p>
            <a:endParaRPr lang="de-DE" sz="2800" dirty="0" smtClean="0"/>
          </a:p>
          <a:p>
            <a:r>
              <a:rPr lang="de-DE" sz="2800" dirty="0" smtClean="0"/>
              <a:t>http://www.piratenpartei.de</a:t>
            </a:r>
          </a:p>
          <a:p>
            <a:endParaRPr lang="de-DE" sz="2800" dirty="0" smtClean="0"/>
          </a:p>
          <a:p>
            <a:r>
              <a:rPr lang="de-DE" sz="2800" dirty="0" smtClean="0"/>
              <a:t>Bei Fragen: Bitte wende Dich direkt an einen</a:t>
            </a:r>
            <a:br>
              <a:rPr lang="de-DE" sz="2800" dirty="0" smtClean="0"/>
            </a:br>
            <a:r>
              <a:rPr lang="de-DE" sz="2800" dirty="0" smtClean="0"/>
              <a:t>      der Piraten vor Ort.</a:t>
            </a:r>
          </a:p>
          <a:p>
            <a:endParaRPr lang="de-DE" sz="2800" dirty="0" smtClean="0"/>
          </a:p>
          <a:p>
            <a:endParaRPr lang="de-DE" sz="2800" dirty="0" smtClean="0"/>
          </a:p>
          <a:p>
            <a:pPr algn="ctr">
              <a:buNone/>
            </a:pPr>
            <a:r>
              <a:rPr lang="de-DE" b="1" i="1" dirty="0" smtClean="0">
                <a:solidFill>
                  <a:schemeClr val="accent6"/>
                </a:solidFill>
              </a:rPr>
              <a:t>D</a:t>
            </a:r>
            <a:r>
              <a:rPr lang="de-DE" b="1" i="1" dirty="0" smtClean="0"/>
              <a:t>ANKE für </a:t>
            </a:r>
            <a:r>
              <a:rPr lang="de-DE" b="1" i="1" dirty="0" smtClean="0">
                <a:solidFill>
                  <a:schemeClr val="accent6"/>
                </a:solidFill>
              </a:rPr>
              <a:t>D</a:t>
            </a:r>
            <a:r>
              <a:rPr lang="de-DE" b="1" i="1" dirty="0" smtClean="0"/>
              <a:t>eine </a:t>
            </a:r>
            <a:r>
              <a:rPr lang="de-DE" b="1" i="1" dirty="0" smtClean="0">
                <a:solidFill>
                  <a:schemeClr val="accent6"/>
                </a:solidFill>
              </a:rPr>
              <a:t>A</a:t>
            </a:r>
            <a:r>
              <a:rPr lang="de-DE" b="1" i="1" dirty="0" smtClean="0"/>
              <a:t>ufmerksamkeit!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Gute Fahrt!</a:t>
            </a:r>
          </a:p>
          <a:p>
            <a:r>
              <a:rPr lang="de-DE" dirty="0" smtClean="0"/>
              <a:t>2012 CC-BY</a:t>
            </a:r>
          </a:p>
          <a:p>
            <a:endParaRPr lang="de-DE" dirty="0" smtClean="0"/>
          </a:p>
          <a:p>
            <a:r>
              <a:rPr lang="de-DE" dirty="0" err="1" smtClean="0"/>
              <a:t>Concept</a:t>
            </a:r>
            <a:r>
              <a:rPr lang="de-DE" dirty="0" smtClean="0"/>
              <a:t>: OLGR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www.piratenpartei.de</a:t>
            </a:r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Schatzkarte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Präambel</a:t>
            </a:r>
          </a:p>
          <a:p>
            <a:r>
              <a:rPr lang="de-DE" dirty="0" smtClean="0"/>
              <a:t>Geschichte</a:t>
            </a:r>
          </a:p>
          <a:p>
            <a:r>
              <a:rPr lang="de-DE" dirty="0" smtClean="0"/>
              <a:t>Aufbau</a:t>
            </a:r>
          </a:p>
          <a:p>
            <a:r>
              <a:rPr lang="de-DE" dirty="0" smtClean="0"/>
              <a:t>Ziele</a:t>
            </a:r>
          </a:p>
          <a:p>
            <a:r>
              <a:rPr lang="de-DE" dirty="0" smtClean="0"/>
              <a:t>Internet</a:t>
            </a:r>
          </a:p>
          <a:p>
            <a:r>
              <a:rPr lang="de-DE" dirty="0" smtClean="0"/>
              <a:t>Missverständnisse</a:t>
            </a:r>
          </a:p>
          <a:p>
            <a:r>
              <a:rPr lang="de-DE" dirty="0" smtClean="0"/>
              <a:t>Erfolge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Präambel - Auszug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Grundpfeiler der zukünftigen</a:t>
            </a:r>
            <a:br>
              <a:rPr lang="de-DE" dirty="0" smtClean="0"/>
            </a:br>
            <a:r>
              <a:rPr lang="de-DE" dirty="0" smtClean="0"/>
              <a:t>     Informationsgesellschaft:</a:t>
            </a:r>
          </a:p>
          <a:p>
            <a:pPr lvl="1"/>
            <a:r>
              <a:rPr lang="de-DE" dirty="0" smtClean="0"/>
              <a:t>Informationelle Selbstbestimmung</a:t>
            </a:r>
          </a:p>
          <a:p>
            <a:pPr lvl="1"/>
            <a:r>
              <a:rPr lang="de-DE" dirty="0" smtClean="0"/>
              <a:t>freier Zugang zu Wissen und Kultur</a:t>
            </a:r>
          </a:p>
          <a:p>
            <a:pPr lvl="1"/>
            <a:r>
              <a:rPr lang="de-DE" dirty="0" smtClean="0"/>
              <a:t>Wahrung der Privatsphäre</a:t>
            </a:r>
          </a:p>
          <a:p>
            <a:r>
              <a:rPr lang="de-DE" dirty="0" smtClean="0"/>
              <a:t>Wir sind Teil der weltweiten Bewegung,</a:t>
            </a:r>
            <a:br>
              <a:rPr lang="de-DE" dirty="0" smtClean="0"/>
            </a:br>
            <a:r>
              <a:rPr lang="de-DE" dirty="0" smtClean="0"/>
              <a:t>    die eine neue Ordnung zum Vorteil aller</a:t>
            </a:r>
            <a:br>
              <a:rPr lang="de-DE" dirty="0" smtClean="0"/>
            </a:br>
            <a:r>
              <a:rPr lang="de-DE" dirty="0" smtClean="0"/>
              <a:t>    mitgestalten will.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Geschichte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800" dirty="0" smtClean="0"/>
              <a:t>2006 Schweden: </a:t>
            </a:r>
            <a:r>
              <a:rPr lang="de-DE" sz="2800" dirty="0" err="1" smtClean="0"/>
              <a:t>Piratpartiet</a:t>
            </a:r>
            <a:r>
              <a:rPr lang="de-DE" sz="2800" dirty="0" smtClean="0"/>
              <a:t> gegründet</a:t>
            </a:r>
          </a:p>
          <a:p>
            <a:r>
              <a:rPr lang="de-DE" sz="2800" dirty="0" smtClean="0"/>
              <a:t>2006 Gründung Deutschland:</a:t>
            </a:r>
          </a:p>
          <a:p>
            <a:pPr lvl="1"/>
            <a:r>
              <a:rPr lang="de-DE" sz="2400" dirty="0" smtClean="0"/>
              <a:t>September 2006 im </a:t>
            </a:r>
            <a:r>
              <a:rPr lang="de-DE" sz="2400" dirty="0" err="1" smtClean="0"/>
              <a:t>Hackerspace</a:t>
            </a:r>
            <a:r>
              <a:rPr lang="de-DE" sz="2400" dirty="0" smtClean="0"/>
              <a:t> „c-base“ Berlin</a:t>
            </a:r>
          </a:p>
          <a:p>
            <a:r>
              <a:rPr lang="de-DE" sz="2800" dirty="0" smtClean="0"/>
              <a:t>2007 Gründung Schleswig-Holstein:</a:t>
            </a:r>
          </a:p>
          <a:p>
            <a:pPr lvl="1"/>
            <a:r>
              <a:rPr lang="de-DE" sz="2400" dirty="0" smtClean="0"/>
              <a:t>Dezember 2007 Fehmarn</a:t>
            </a:r>
          </a:p>
          <a:p>
            <a:r>
              <a:rPr lang="de-DE" sz="2800" dirty="0" smtClean="0"/>
              <a:t>2009 Achtungserfolg bei Europawahl</a:t>
            </a:r>
          </a:p>
          <a:p>
            <a:r>
              <a:rPr lang="de-DE" sz="2800" dirty="0" smtClean="0"/>
              <a:t>2011 Einzug ins erste Landesparlament</a:t>
            </a:r>
            <a:br>
              <a:rPr lang="de-DE" sz="2800" dirty="0" smtClean="0"/>
            </a:br>
            <a:r>
              <a:rPr lang="de-DE" sz="2800" dirty="0" smtClean="0"/>
              <a:t>     Berlin</a:t>
            </a:r>
          </a:p>
          <a:p>
            <a:r>
              <a:rPr lang="de-DE" sz="2800" dirty="0" smtClean="0"/>
              <a:t>2012 Einzug ins Landesparlament SH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Geschichte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Piraten bundesweit: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9218" name="Picture 2" descr="Datei:Mitgliederentwicklu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700808"/>
            <a:ext cx="7232411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Aufbau der Partei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Schleswig-Holstein</a:t>
            </a:r>
          </a:p>
          <a:p>
            <a:pPr lvl="1"/>
            <a:r>
              <a:rPr lang="de-DE" dirty="0" smtClean="0"/>
              <a:t>1078 Piraten</a:t>
            </a:r>
          </a:p>
          <a:p>
            <a:pPr lvl="1"/>
            <a:r>
              <a:rPr lang="de-DE" dirty="0" smtClean="0"/>
              <a:t>Geschäftsstelle in Kiel</a:t>
            </a:r>
          </a:p>
          <a:p>
            <a:pPr lvl="1"/>
            <a:r>
              <a:rPr lang="de-DE" dirty="0" smtClean="0"/>
              <a:t>6 Abgeordnete im Landtag</a:t>
            </a:r>
          </a:p>
          <a:p>
            <a:pPr lvl="1"/>
            <a:r>
              <a:rPr lang="de-DE" dirty="0" smtClean="0"/>
              <a:t>z.Zt. keine Kreisverbände</a:t>
            </a:r>
          </a:p>
          <a:p>
            <a:pPr lvl="1"/>
            <a:r>
              <a:rPr lang="de-DE" dirty="0" smtClean="0"/>
              <a:t>24 Stammtische</a:t>
            </a:r>
          </a:p>
          <a:p>
            <a:pPr lvl="1"/>
            <a:r>
              <a:rPr lang="de-DE" dirty="0" smtClean="0"/>
              <a:t>Landesarbeitsgemeinschaften</a:t>
            </a:r>
          </a:p>
          <a:p>
            <a:pPr lvl="2"/>
            <a:r>
              <a:rPr lang="de-DE" dirty="0" smtClean="0"/>
              <a:t>z.B. Landwirtschaft, Bildung, Bauen und Verkehr, Piratendeern…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Aufbau der Partei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Basisdemokratie erleben</a:t>
            </a:r>
          </a:p>
          <a:p>
            <a:pPr lvl="1"/>
            <a:r>
              <a:rPr lang="de-DE" dirty="0" smtClean="0"/>
              <a:t>KEINE Delegierten, sondern mehrere Parteitage pro Jahr für ALLE Piraten</a:t>
            </a:r>
          </a:p>
          <a:p>
            <a:pPr lvl="1"/>
            <a:r>
              <a:rPr lang="de-DE" dirty="0" smtClean="0"/>
              <a:t>Bürgerbeteiligung – keine Mitgliedschaft nötig</a:t>
            </a:r>
          </a:p>
          <a:p>
            <a:pPr lvl="1"/>
            <a:r>
              <a:rPr lang="de-DE" dirty="0" smtClean="0"/>
              <a:t>Jeder kann, darf und soll</a:t>
            </a:r>
          </a:p>
          <a:p>
            <a:pPr lvl="1"/>
            <a:r>
              <a:rPr lang="de-DE" dirty="0" smtClean="0"/>
              <a:t>Online (mumble, news, wiki, lqfb…)</a:t>
            </a:r>
          </a:p>
          <a:p>
            <a:pPr lvl="1"/>
            <a:r>
              <a:rPr lang="de-DE" dirty="0" smtClean="0"/>
              <a:t>AGs auf Bundes- und Landesebene</a:t>
            </a:r>
          </a:p>
          <a:p>
            <a:pPr lvl="1"/>
            <a:r>
              <a:rPr lang="de-DE" dirty="0" smtClean="0"/>
              <a:t>Stammtische / Treffen für Lokales (Offline)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Transparenz</a:t>
            </a:r>
          </a:p>
          <a:p>
            <a:pPr lvl="1"/>
            <a:r>
              <a:rPr lang="de-DE" dirty="0" smtClean="0"/>
              <a:t>Gläserner Staat statt gläsernem Bürger.</a:t>
            </a:r>
          </a:p>
          <a:p>
            <a:r>
              <a:rPr lang="de-DE" dirty="0" smtClean="0"/>
              <a:t>Bürgerbeteiligung</a:t>
            </a:r>
          </a:p>
          <a:p>
            <a:pPr lvl="1"/>
            <a:r>
              <a:rPr lang="de-DE" dirty="0" smtClean="0"/>
              <a:t>Gemeinsam sind wir die Demokratie.</a:t>
            </a:r>
          </a:p>
          <a:p>
            <a:r>
              <a:rPr lang="de-DE" dirty="0" smtClean="0"/>
              <a:t>Urheberrecht</a:t>
            </a:r>
          </a:p>
          <a:p>
            <a:pPr lvl="1"/>
            <a:r>
              <a:rPr lang="de-DE" dirty="0" smtClean="0"/>
              <a:t>Mein Lehrer war nicht kriminell!</a:t>
            </a:r>
          </a:p>
          <a:p>
            <a:r>
              <a:rPr lang="de-DE" dirty="0" smtClean="0"/>
              <a:t>Datenschutz / Privatsphäre</a:t>
            </a:r>
          </a:p>
          <a:p>
            <a:pPr lvl="1"/>
            <a:r>
              <a:rPr lang="de-DE" dirty="0" smtClean="0"/>
              <a:t>Es gilt die Unschuldsvermutung.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Internet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Innerhalb des Netzes nutzen wir z.B.:</a:t>
            </a:r>
          </a:p>
          <a:p>
            <a:pPr lvl="1"/>
            <a:r>
              <a:rPr lang="de-DE" b="1" dirty="0" smtClean="0"/>
              <a:t>Twitter</a:t>
            </a:r>
            <a:r>
              <a:rPr lang="de-DE" dirty="0" smtClean="0"/>
              <a:t>  </a:t>
            </a:r>
            <a:r>
              <a:rPr lang="de-DE" i="1" dirty="0" smtClean="0"/>
              <a:t>(kurze Textnachrichten)</a:t>
            </a:r>
          </a:p>
          <a:p>
            <a:pPr lvl="1"/>
            <a:r>
              <a:rPr lang="de-DE" b="1" dirty="0" smtClean="0"/>
              <a:t>Mumble</a:t>
            </a:r>
            <a:r>
              <a:rPr lang="de-DE" dirty="0" smtClean="0"/>
              <a:t> </a:t>
            </a:r>
            <a:r>
              <a:rPr lang="de-DE" i="1" dirty="0" smtClean="0"/>
              <a:t>(wie Telefonkonferenzen)</a:t>
            </a:r>
          </a:p>
          <a:p>
            <a:pPr lvl="1"/>
            <a:r>
              <a:rPr lang="de-DE" b="1" dirty="0" err="1" smtClean="0"/>
              <a:t>Pads</a:t>
            </a:r>
            <a:r>
              <a:rPr lang="de-DE" dirty="0" smtClean="0"/>
              <a:t> </a:t>
            </a:r>
            <a:r>
              <a:rPr lang="de-DE" i="1" dirty="0" smtClean="0"/>
              <a:t>(gemeinsam schreiben)</a:t>
            </a:r>
          </a:p>
          <a:p>
            <a:pPr lvl="1"/>
            <a:r>
              <a:rPr lang="de-DE" b="1" dirty="0" smtClean="0"/>
              <a:t>News</a:t>
            </a:r>
            <a:r>
              <a:rPr lang="de-DE" dirty="0" smtClean="0"/>
              <a:t>.piratenpartei.de </a:t>
            </a:r>
            <a:r>
              <a:rPr lang="de-DE" i="1" dirty="0" smtClean="0"/>
              <a:t>(diskutieren)</a:t>
            </a:r>
          </a:p>
          <a:p>
            <a:pPr lvl="1"/>
            <a:r>
              <a:rPr lang="de-DE" b="1" dirty="0" smtClean="0"/>
              <a:t>Mail</a:t>
            </a:r>
            <a:r>
              <a:rPr lang="de-DE" dirty="0" smtClean="0"/>
              <a:t>inglisten </a:t>
            </a:r>
            <a:r>
              <a:rPr lang="de-DE" i="1" dirty="0" smtClean="0"/>
              <a:t>(in Kontakt bleiben)</a:t>
            </a:r>
          </a:p>
          <a:p>
            <a:pPr lvl="1"/>
            <a:r>
              <a:rPr lang="de-DE" b="1" dirty="0" smtClean="0"/>
              <a:t>Wiki</a:t>
            </a:r>
            <a:r>
              <a:rPr lang="de-DE" dirty="0" smtClean="0"/>
              <a:t> </a:t>
            </a:r>
            <a:r>
              <a:rPr lang="de-DE" i="1" dirty="0" smtClean="0"/>
              <a:t>(Nachschlagen und Dokumentieren)</a:t>
            </a:r>
          </a:p>
          <a:p>
            <a:pPr lvl="1"/>
            <a:r>
              <a:rPr lang="de-DE" b="1" dirty="0" smtClean="0"/>
              <a:t>LQFB</a:t>
            </a:r>
            <a:r>
              <a:rPr lang="de-DE" dirty="0" smtClean="0"/>
              <a:t> </a:t>
            </a:r>
            <a:r>
              <a:rPr lang="de-DE" i="1" dirty="0" smtClean="0"/>
              <a:t>(Anträge erarbeiten)</a:t>
            </a:r>
          </a:p>
          <a:p>
            <a:pPr lvl="3"/>
            <a:endParaRPr lang="de-DE" dirty="0" smtClean="0"/>
          </a:p>
          <a:p>
            <a:pPr algn="ctr">
              <a:buNone/>
            </a:pPr>
            <a:r>
              <a:rPr lang="de-DE" b="1" i="1" dirty="0" smtClean="0"/>
              <a:t>Unser INTERNET ist alltäglich,</a:t>
            </a:r>
            <a:br>
              <a:rPr lang="de-DE" b="1" i="1" dirty="0" smtClean="0"/>
            </a:br>
            <a:r>
              <a:rPr lang="de-DE" b="1" i="1" dirty="0" smtClean="0"/>
              <a:t>nichts besonderes.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Bildschirmpräsentation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Larissa-Design</vt:lpstr>
      <vt:lpstr>www.piratenpartei.de</vt:lpstr>
      <vt:lpstr>Schatzkarte</vt:lpstr>
      <vt:lpstr>Präambel - Auszug</vt:lpstr>
      <vt:lpstr>Geschichte</vt:lpstr>
      <vt:lpstr>Geschichte</vt:lpstr>
      <vt:lpstr>Aufbau der Partei</vt:lpstr>
      <vt:lpstr>Aufbau der Partei</vt:lpstr>
      <vt:lpstr>Ziele</vt:lpstr>
      <vt:lpstr>Internet</vt:lpstr>
      <vt:lpstr>Missverständnisse</vt:lpstr>
      <vt:lpstr>Erfolge</vt:lpstr>
      <vt:lpstr>Abschluss</vt:lpstr>
      <vt:lpstr>www.piratenpartei.de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Piraten</dc:title>
  <dc:creator>Oliver Grube</dc:creator>
  <cp:lastModifiedBy>Oliver Grube</cp:lastModifiedBy>
  <cp:revision>117</cp:revision>
  <dcterms:created xsi:type="dcterms:W3CDTF">2012-07-17T21:13:53Z</dcterms:created>
  <dcterms:modified xsi:type="dcterms:W3CDTF">2012-07-26T00:21:53Z</dcterms:modified>
</cp:coreProperties>
</file>